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08" r:id="rId4"/>
    <p:sldId id="258" r:id="rId5"/>
    <p:sldId id="284" r:id="rId6"/>
    <p:sldId id="314" r:id="rId7"/>
    <p:sldId id="315" r:id="rId8"/>
    <p:sldId id="329" r:id="rId9"/>
    <p:sldId id="313" r:id="rId10"/>
    <p:sldId id="265" r:id="rId11"/>
    <p:sldId id="266" r:id="rId12"/>
    <p:sldId id="301" r:id="rId13"/>
    <p:sldId id="302" r:id="rId14"/>
    <p:sldId id="332" r:id="rId15"/>
    <p:sldId id="333" r:id="rId16"/>
    <p:sldId id="303" r:id="rId17"/>
    <p:sldId id="334" r:id="rId18"/>
    <p:sldId id="352" r:id="rId19"/>
    <p:sldId id="305" r:id="rId20"/>
    <p:sldId id="340" r:id="rId21"/>
    <p:sldId id="342" r:id="rId22"/>
    <p:sldId id="343" r:id="rId23"/>
    <p:sldId id="344" r:id="rId24"/>
    <p:sldId id="341" r:id="rId25"/>
    <p:sldId id="345" r:id="rId26"/>
    <p:sldId id="275" r:id="rId27"/>
    <p:sldId id="297" r:id="rId28"/>
    <p:sldId id="300" r:id="rId29"/>
    <p:sldId id="353" r:id="rId30"/>
    <p:sldId id="322" r:id="rId31"/>
    <p:sldId id="335" r:id="rId32"/>
    <p:sldId id="317" r:id="rId33"/>
    <p:sldId id="283" r:id="rId34"/>
    <p:sldId id="318" r:id="rId35"/>
    <p:sldId id="270" r:id="rId36"/>
    <p:sldId id="346" r:id="rId37"/>
    <p:sldId id="271" r:id="rId38"/>
    <p:sldId id="347" r:id="rId39"/>
    <p:sldId id="306" r:id="rId40"/>
    <p:sldId id="307" r:id="rId41"/>
    <p:sldId id="323" r:id="rId42"/>
    <p:sldId id="324" r:id="rId43"/>
    <p:sldId id="272" r:id="rId44"/>
    <p:sldId id="349" r:id="rId45"/>
    <p:sldId id="350" r:id="rId46"/>
    <p:sldId id="273" r:id="rId47"/>
    <p:sldId id="319" r:id="rId48"/>
    <p:sldId id="354" r:id="rId49"/>
    <p:sldId id="331" r:id="rId50"/>
    <p:sldId id="336" r:id="rId51"/>
    <p:sldId id="321" r:id="rId52"/>
    <p:sldId id="264" r:id="rId53"/>
  </p:sldIdLst>
  <p:sldSz cx="12192000" cy="6858000"/>
  <p:notesSz cx="6858000" cy="9144000"/>
  <p:embeddedFontLst>
    <p:embeddedFont>
      <p:font typeface="맑은 고딕 Semilight" panose="020B0502040204020203" pitchFamily="50" charset="-127"/>
      <p:regular r:id="rId55"/>
    </p:embeddedFont>
    <p:embeddedFont>
      <p:font typeface="한컴 쿨재즈 B" panose="0202060302010102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595959"/>
    <a:srgbClr val="ECECEC"/>
    <a:srgbClr val="64DECF"/>
    <a:srgbClr val="36D2CE"/>
    <a:srgbClr val="85EFE2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1521" autoAdjust="0"/>
  </p:normalViewPr>
  <p:slideViewPr>
    <p:cSldViewPr snapToGrid="0">
      <p:cViewPr>
        <p:scale>
          <a:sx n="75" d="100"/>
          <a:sy n="75" d="100"/>
        </p:scale>
        <p:origin x="18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78DE-CD70-4089-8A1A-7E6CFC53293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33ECB-721B-42FF-AEF0-1CC1CEF1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3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33ECB-721B-42FF-AEF0-1CC1CEF183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0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33ECB-721B-42FF-AEF0-1CC1CEF1839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8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33ECB-721B-42FF-AEF0-1CC1CEF1839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B441A2CC-AD33-4BEB-BEDF-7117FCB0AF3A}" type="datetimeFigureOut">
              <a:rPr lang="ko-KR" altLang="en-US" smtClean="0"/>
              <a:pPr/>
              <a:t>2022-01-27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3.png"/><Relationship Id="rId2" Type="http://schemas.openxmlformats.org/officeDocument/2006/relationships/image" Target="../media/image5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0.wdp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16.wdp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98580"/>
            <a:ext cx="12192000" cy="6260840"/>
          </a:xfrm>
          <a:prstGeom prst="rect">
            <a:avLst/>
          </a:prstGeom>
          <a:blipFill dpi="0" rotWithShape="1">
            <a:blip r:embed="rId2">
              <a:alphaModFix amt="4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24735" y="298580"/>
            <a:ext cx="5567265" cy="62608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6602964" y="635234"/>
            <a:ext cx="5567265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D</a:t>
            </a:r>
            <a:r>
              <a:rPr lang="en-US" altLang="ko-KR" sz="80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I</a:t>
            </a:r>
            <a:r>
              <a:rPr lang="en-US" altLang="ko-KR" sz="80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Y</a:t>
            </a:r>
            <a:endParaRPr lang="en-US" altLang="ko-KR" sz="8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105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6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5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Printer Project </a:t>
            </a:r>
            <a:endParaRPr lang="ko-KR" altLang="en-US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22753" y="3028730"/>
            <a:ext cx="5610807" cy="3495598"/>
            <a:chOff x="6600983" y="3047938"/>
            <a:chExt cx="5610807" cy="35017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4B66E7-8E1B-4C68-8620-D941855A8802}"/>
                </a:ext>
              </a:extLst>
            </p:cNvPr>
            <p:cNvSpPr/>
            <p:nvPr/>
          </p:nvSpPr>
          <p:spPr>
            <a:xfrm>
              <a:off x="6600983" y="3047938"/>
              <a:ext cx="5610807" cy="16487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9D05D-F78A-4261-97DE-E6F70F97297A}"/>
                </a:ext>
              </a:extLst>
            </p:cNvPr>
            <p:cNvSpPr txBox="1"/>
            <p:nvPr/>
          </p:nvSpPr>
          <p:spPr>
            <a:xfrm>
              <a:off x="6632650" y="4769132"/>
              <a:ext cx="5567265" cy="178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ο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지도 교수</a:t>
              </a:r>
              <a:endParaRPr lang="en-US" altLang="ko-KR" sz="16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박귀현</a:t>
              </a:r>
              <a:endParaRPr lang="en-US" altLang="ko-KR" sz="1600" b="1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900" b="1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ο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참여 인원</a:t>
              </a:r>
              <a:endParaRPr lang="en-US" altLang="ko-KR" sz="1600" b="1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구성훈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,  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김승민</a:t>
              </a:r>
              <a:r>
                <a:rPr lang="en-US" altLang="ko-KR" sz="1500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  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문상원</a:t>
              </a:r>
              <a:r>
                <a:rPr lang="en-US" altLang="ko-KR" sz="1500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  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박인택</a:t>
              </a:r>
              <a:r>
                <a:rPr lang="en-US" altLang="ko-KR" sz="1500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  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이상원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,   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정재윤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,   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한영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맑은 고딕 Semilight" panose="020B0502040204020203" pitchFamily="50" charset="-127"/>
                </a:rPr>
                <a:t> </a:t>
              </a:r>
              <a:endParaRPr lang="ko-KR" altLang="en-US" sz="15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6666295" y="3389570"/>
            <a:ext cx="556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도면 등의 이미지 파일을 활용한 간단하고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값싼 </a:t>
            </a:r>
            <a:r>
              <a:rPr lang="ko-KR" altLang="en-US" dirty="0"/>
              <a:t>사용자 요구 반영이 가능한 프린트 제작</a:t>
            </a:r>
            <a:endParaRPr lang="ko-KR" altLang="en-US" sz="3500" b="1" dirty="0">
              <a:latin typeface="한컴 쿨재즈 B" panose="02020603020101020101" pitchFamily="18" charset="-127"/>
              <a:ea typeface="한컴 쿨재즈 B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9" y="2004054"/>
            <a:ext cx="1905000" cy="1905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5"/>
            <a:ext cx="3182001" cy="7384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83917"/>
            <a:ext cx="2716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작품 구성도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51" y="3386464"/>
            <a:ext cx="2143125" cy="2143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313" y1="38281" x2="81094" y2="3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1" y="1981751"/>
            <a:ext cx="4062094" cy="40620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1964" y="3911527"/>
            <a:ext cx="1422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G-Code</a:t>
            </a:r>
            <a:endParaRPr lang="ko-KR" altLang="en-US" sz="21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2148399" y="4584503"/>
            <a:ext cx="3357952" cy="1092398"/>
          </a:xfrm>
          <a:custGeom>
            <a:avLst/>
            <a:gdLst>
              <a:gd name="connsiteX0" fmla="*/ 0 w 3080554"/>
              <a:gd name="connsiteY0" fmla="*/ 0 h 1323508"/>
              <a:gd name="connsiteX1" fmla="*/ 1093509 w 3080554"/>
              <a:gd name="connsiteY1" fmla="*/ 1319753 h 1323508"/>
              <a:gd name="connsiteX2" fmla="*/ 2960016 w 3080554"/>
              <a:gd name="connsiteY2" fmla="*/ 395926 h 1323508"/>
              <a:gd name="connsiteX3" fmla="*/ 2903455 w 3080554"/>
              <a:gd name="connsiteY3" fmla="*/ 320512 h 1323508"/>
              <a:gd name="connsiteX4" fmla="*/ 2969443 w 3080554"/>
              <a:gd name="connsiteY4" fmla="*/ 405353 h 132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0554" h="1323508">
                <a:moveTo>
                  <a:pt x="0" y="0"/>
                </a:moveTo>
                <a:cubicBezTo>
                  <a:pt x="300086" y="626882"/>
                  <a:pt x="600173" y="1253765"/>
                  <a:pt x="1093509" y="1319753"/>
                </a:cubicBezTo>
                <a:cubicBezTo>
                  <a:pt x="1586845" y="1385741"/>
                  <a:pt x="2658358" y="562466"/>
                  <a:pt x="2960016" y="395926"/>
                </a:cubicBezTo>
                <a:cubicBezTo>
                  <a:pt x="3261674" y="229386"/>
                  <a:pt x="2901884" y="318941"/>
                  <a:pt x="2903455" y="320512"/>
                </a:cubicBezTo>
                <a:cubicBezTo>
                  <a:pt x="2905026" y="322083"/>
                  <a:pt x="2955303" y="408495"/>
                  <a:pt x="2969443" y="405353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025009" y="3532872"/>
            <a:ext cx="0" cy="598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720987" y="654345"/>
            <a:ext cx="3015731" cy="3015731"/>
            <a:chOff x="8961769" y="3341281"/>
            <a:chExt cx="3015731" cy="301573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769" y="3341281"/>
              <a:ext cx="3015731" cy="301573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729" y="3878553"/>
              <a:ext cx="1643604" cy="164360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9" b="100000" l="9778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232">
            <a:off x="9126319" y="4357671"/>
            <a:ext cx="2143125" cy="2143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9451" l="211" r="100000">
                        <a14:foregroundMark x1="33544" y1="38397" x2="64346" y2="33966"/>
                        <a14:foregroundMark x1="42616" y1="57595" x2="58017" y2="57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4297">
            <a:off x="7180399" y="1538006"/>
            <a:ext cx="1837498" cy="18374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83" b="100000" l="206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4281" y="4124171"/>
            <a:ext cx="2170092" cy="120534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>
            <a:off x="1336616" y="-549435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680200" y="4584503"/>
            <a:ext cx="2387600" cy="461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164389" y="3992514"/>
            <a:ext cx="1577777" cy="1684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08" y="3908437"/>
            <a:ext cx="1975991" cy="19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23484"/>
            <a:ext cx="2716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작품 개발 환경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75163"/>
              </p:ext>
            </p:extLst>
          </p:nvPr>
        </p:nvGraphicFramePr>
        <p:xfrm>
          <a:off x="557398" y="2205871"/>
          <a:ext cx="11077200" cy="3898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902">
                  <a:extLst>
                    <a:ext uri="{9D8B030D-6E8A-4147-A177-3AD203B41FA5}">
                      <a16:colId xmlns:a16="http://schemas.microsoft.com/office/drawing/2014/main" val="2959849875"/>
                    </a:ext>
                  </a:extLst>
                </a:gridCol>
                <a:gridCol w="4508500">
                  <a:extLst>
                    <a:ext uri="{9D8B030D-6E8A-4147-A177-3AD203B41FA5}">
                      <a16:colId xmlns:a16="http://schemas.microsoft.com/office/drawing/2014/main" val="2746755320"/>
                    </a:ext>
                  </a:extLst>
                </a:gridCol>
                <a:gridCol w="5106798">
                  <a:extLst>
                    <a:ext uri="{9D8B030D-6E8A-4147-A177-3AD203B41FA5}">
                      <a16:colId xmlns:a16="http://schemas.microsoft.com/office/drawing/2014/main" val="45495083"/>
                    </a:ext>
                  </a:extLst>
                </a:gridCol>
              </a:tblGrid>
              <a:tr h="562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구분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16667"/>
                  </a:ext>
                </a:extLst>
              </a:tr>
              <a:tr h="667131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 / W</a:t>
                      </a:r>
                    </a:p>
                    <a:p>
                      <a:pPr algn="ctr" latinLnBrk="1"/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G-Code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3D</a:t>
                      </a:r>
                      <a:r>
                        <a:rPr lang="en-US" altLang="ko-KR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프린팅에 사용되는 코드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29355"/>
                  </a:ext>
                </a:extLst>
              </a:tr>
              <a:tr h="667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Inkscape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비트맵 변환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655527"/>
                  </a:ext>
                </a:extLst>
              </a:tr>
              <a:tr h="667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Chilipeppr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G-Code</a:t>
                      </a:r>
                      <a:r>
                        <a:rPr lang="en-US" altLang="ko-KR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변환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79281"/>
                  </a:ext>
                </a:extLst>
              </a:tr>
              <a:tr h="6671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Arduino IDE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부품 동작 제어 프로그램 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536670"/>
                  </a:ext>
                </a:extLst>
              </a:tr>
              <a:tr h="6671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App Inventor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앱 제작 </a:t>
                      </a:r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S/W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12399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>
            <a:off x="1336616" y="-549439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7585" y="1243284"/>
            <a:ext cx="1228115" cy="7384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3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9" y="1260333"/>
            <a:ext cx="31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G-code</a:t>
            </a:r>
            <a:endParaRPr lang="ko-KR" altLang="en-US" sz="4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557400" y="2864125"/>
            <a:ext cx="11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en-US" altLang="ko-KR" sz="28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code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대부분의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수치 제어에서 사용되는 프로그래밍 언어로서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u="sng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자동제어 </a:t>
            </a:r>
            <a:r>
              <a:rPr lang="ko-KR" altLang="en-US" sz="28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공작기계를 통한 컴퓨터 지원 제조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주로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>
            <a:off x="1336616" y="-549439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7585" y="1243284"/>
            <a:ext cx="1228115" cy="7384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9" y="1260333"/>
            <a:ext cx="31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Inkscape</a:t>
            </a:r>
            <a:endParaRPr lang="ko-KR" altLang="en-US" sz="4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640484" y="2727898"/>
            <a:ext cx="11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Inkscape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벡터 그래픽 편집기이다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프로그램의 목적은 오픈소스 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SVG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W3C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표준으로 완벽하게 구현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817765" y="4961024"/>
            <a:ext cx="11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※ </a:t>
            </a:r>
            <a:r>
              <a:rPr lang="ko-KR" altLang="en-US" sz="2400" b="1" u="sng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프로젝트에서</a:t>
            </a:r>
            <a:r>
              <a:rPr lang="ko-KR" altLang="en-US" sz="2400" b="1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는</a:t>
            </a:r>
            <a:r>
              <a:rPr lang="ko-KR" altLang="en-US" sz="2400" b="1" u="sng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비트맵 추적 및 </a:t>
            </a:r>
            <a:r>
              <a:rPr lang="en-US" altLang="ko-KR" sz="2400" b="1" u="sng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G-code </a:t>
            </a:r>
            <a:r>
              <a:rPr lang="ko-KR" altLang="en-US" sz="2400" b="1" u="sng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생성에 사용 </a:t>
            </a:r>
            <a:endParaRPr lang="en-US" altLang="ko-KR" sz="2400" b="1" u="sng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336616" y="-549439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7585" y="1243284"/>
            <a:ext cx="1228115" cy="7384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6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75883" y="5050329"/>
            <a:ext cx="3687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비트맵 윤곽선 </a:t>
            </a:r>
            <a:r>
              <a:rPr lang="en-US" altLang="ko-KR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경로</a:t>
            </a:r>
            <a:r>
              <a:rPr lang="en-US" altLang="ko-KR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추적</a:t>
            </a:r>
            <a:endParaRPr lang="ko-KR" alt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0" y="1344055"/>
            <a:ext cx="2682540" cy="282305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45" y="966852"/>
            <a:ext cx="6251171" cy="574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57" y="961116"/>
            <a:ext cx="6276109" cy="57555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5883" y="5050329"/>
            <a:ext cx="3687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buSzPts val="2200"/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G-code</a:t>
            </a:r>
            <a:r>
              <a:rPr lang="ko-KR" altLang="ko-KR" sz="2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파일로 변환 </a:t>
            </a:r>
            <a:endParaRPr lang="ko-KR" altLang="ko-KR" sz="2200" dirty="0">
              <a:effectLst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0" y="1344055"/>
            <a:ext cx="2682540" cy="28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202837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260333"/>
            <a:ext cx="330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GRBL</a:t>
            </a:r>
            <a:endParaRPr lang="ko-KR" altLang="en-US" sz="3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647701" y="3311994"/>
            <a:ext cx="10986900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GRBL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altLang="ko-KR" sz="25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CNC </a:t>
            </a:r>
            <a:r>
              <a:rPr lang="ko-KR" altLang="en-US" sz="25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기계의 모션 제어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ko-KR" altLang="en-US" sz="25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가능하게 하는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오픈 소스 </a:t>
            </a:r>
            <a:r>
              <a:rPr lang="ko-KR" altLang="en-US" sz="25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소프트웨어</a:t>
            </a:r>
            <a:endParaRPr lang="en-US" altLang="ko-KR" sz="25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1336616" y="-549433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7585" y="1243284"/>
            <a:ext cx="1228115" cy="7384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3127" y="4414971"/>
            <a:ext cx="56263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인터페이스에서 초기값</a:t>
            </a:r>
            <a:r>
              <a:rPr lang="en-US" altLang="ko-KR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펜 원점 제어 가능</a:t>
            </a:r>
            <a:endParaRPr lang="ko-KR" alt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2" y="1517352"/>
            <a:ext cx="4619156" cy="24558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56" y="985711"/>
            <a:ext cx="6276109" cy="573097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796877" y="5803719"/>
            <a:ext cx="546100" cy="495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  <a:endCxn id="8" idx="1"/>
          </p:cNvCxnSpPr>
          <p:nvPr/>
        </p:nvCxnSpPr>
        <p:spPr>
          <a:xfrm flipV="1">
            <a:off x="8342977" y="1784350"/>
            <a:ext cx="1575723" cy="42670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918700" y="1485900"/>
            <a:ext cx="1765300" cy="596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펜 원점 조정</a:t>
            </a:r>
            <a:endParaRPr lang="ko-KR" altLang="en-US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0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36" y="985711"/>
            <a:ext cx="6279764" cy="574528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204200" y="3111500"/>
            <a:ext cx="546100" cy="495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8750300" y="1828800"/>
            <a:ext cx="1168400" cy="1530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918700" y="1485900"/>
            <a:ext cx="1765300" cy="596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펜 원점 조정</a:t>
            </a:r>
            <a:endParaRPr lang="ko-KR" altLang="en-US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15" y="967548"/>
            <a:ext cx="6312100" cy="5751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914234" y="2593975"/>
            <a:ext cx="5147466" cy="41245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9004300" y="1981200"/>
            <a:ext cx="1066800" cy="61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0071100" y="1638300"/>
            <a:ext cx="1765300" cy="596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G-code 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반환</a:t>
            </a:r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127" y="4414971"/>
            <a:ext cx="56263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인터페이스에서 초기값</a:t>
            </a:r>
            <a:r>
              <a:rPr lang="en-US" altLang="ko-KR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펜 원점 제어 가능</a:t>
            </a:r>
            <a:endParaRPr lang="ko-KR" alt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2" y="1517352"/>
            <a:ext cx="4619156" cy="24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95783" y="2487418"/>
            <a:ext cx="1193800" cy="1409700"/>
            <a:chOff x="557400" y="1689100"/>
            <a:chExt cx="1193800" cy="1409700"/>
          </a:xfrm>
        </p:grpSpPr>
        <p:sp>
          <p:nvSpPr>
            <p:cNvPr id="6" name="모서리가 접힌 도형 5"/>
            <p:cNvSpPr/>
            <p:nvPr/>
          </p:nvSpPr>
          <p:spPr>
            <a:xfrm>
              <a:off x="557400" y="1689100"/>
              <a:ext cx="1193800" cy="1409700"/>
            </a:xfrm>
            <a:prstGeom prst="foldedCorner">
              <a:avLst>
                <a:gd name="adj" fmla="val 379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7700" y="2216150"/>
              <a:ext cx="1003300" cy="355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JPG</a:t>
              </a:r>
              <a:endPara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49684" y="4569550"/>
            <a:ext cx="14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파일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205139" y="3270250"/>
            <a:ext cx="905070" cy="0"/>
          </a:xfrm>
          <a:prstGeom prst="straightConnector1">
            <a:avLst/>
          </a:prstGeom>
          <a:ln w="88900">
            <a:solidFill>
              <a:srgbClr val="64DECF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93830" y="439326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비트맵 윤곽선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경로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추적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93830" y="4883203"/>
            <a:ext cx="250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G-code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변환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511401" y="3270250"/>
            <a:ext cx="820864" cy="0"/>
          </a:xfrm>
          <a:prstGeom prst="straightConnector1">
            <a:avLst/>
          </a:prstGeom>
          <a:ln w="88900">
            <a:solidFill>
              <a:srgbClr val="64DECF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63931" y="4515686"/>
            <a:ext cx="26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G-code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쉴드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버퍼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송신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721246" y="3270250"/>
            <a:ext cx="910194" cy="0"/>
          </a:xfrm>
          <a:prstGeom prst="straightConnector1">
            <a:avLst/>
          </a:prstGeom>
          <a:ln w="88900">
            <a:solidFill>
              <a:srgbClr val="64DECF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231">
            <a:off x="9767701" y="2844576"/>
            <a:ext cx="1905000" cy="1905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8788">
            <a:off x="9790284" y="2254055"/>
            <a:ext cx="1876425" cy="18764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949065" y="4469519"/>
            <a:ext cx="169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프로세스 처리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65" y="2295202"/>
            <a:ext cx="1853032" cy="19500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42" y="2653782"/>
            <a:ext cx="2319004" cy="123293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180823" cy="694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출력 과정</a:t>
            </a:r>
            <a:endParaRPr lang="ko-KR" altLang="en-US" sz="3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43284"/>
            <a:ext cx="1228115" cy="6803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9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2" y="20765"/>
            <a:ext cx="12192000" cy="690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10885" y="10474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목 차</a:t>
            </a:r>
            <a:endParaRPr lang="ko-KR" altLang="en-US" sz="4400" spc="6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003322" y="5842337"/>
            <a:ext cx="5459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  <a:alpha val="16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CONTENTS</a:t>
            </a:r>
            <a:endParaRPr lang="ko-KR" altLang="en-US" sz="6000" b="1" dirty="0">
              <a:solidFill>
                <a:schemeClr val="accent4">
                  <a:lumMod val="75000"/>
                  <a:alpha val="16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905693" y="1279434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4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01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356967" y="1484673"/>
            <a:ext cx="245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프로젝트 개요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C3A4C-9A1E-4998-B64C-27B322E1FB56}"/>
              </a:ext>
            </a:extLst>
          </p:cNvPr>
          <p:cNvSpPr txBox="1"/>
          <p:nvPr/>
        </p:nvSpPr>
        <p:spPr>
          <a:xfrm>
            <a:off x="3905695" y="2335252"/>
            <a:ext cx="1120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4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02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333064" y="2464940"/>
            <a:ext cx="281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C9F3-8653-43AE-9477-2C2433CDFB7C}"/>
              </a:ext>
            </a:extLst>
          </p:cNvPr>
          <p:cNvSpPr txBox="1"/>
          <p:nvPr/>
        </p:nvSpPr>
        <p:spPr>
          <a:xfrm>
            <a:off x="3905694" y="3385886"/>
            <a:ext cx="1122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4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03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4EE2F-A74E-4E1E-9CEB-30D4C6E6FA83}"/>
              </a:ext>
            </a:extLst>
          </p:cNvPr>
          <p:cNvSpPr txBox="1"/>
          <p:nvPr/>
        </p:nvSpPr>
        <p:spPr>
          <a:xfrm>
            <a:off x="3905693" y="4431335"/>
            <a:ext cx="1138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4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04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356967" y="354819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최종 결과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905693" y="5487153"/>
            <a:ext cx="1122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accent4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05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446580" y="4631724"/>
            <a:ext cx="30243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문제점 및 해결방안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333064" y="5687208"/>
            <a:ext cx="32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19727" y="452965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608200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260333"/>
            <a:ext cx="44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App Inventor</a:t>
            </a:r>
            <a:endParaRPr lang="ko-KR" altLang="en-US" sz="3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1336616" y="-549433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3900" y="3650433"/>
            <a:ext cx="1094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안드로이드</a:t>
            </a:r>
            <a:r>
              <a:rPr lang="en-US" altLang="ko-KR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SW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개발이 가능한 블록 형 그래픽 인터페이스를 지원하는 웹 어플리케이션</a:t>
            </a:r>
            <a:endParaRPr lang="en-US" altLang="ko-KR" sz="2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4165600" y="1247633"/>
            <a:ext cx="1228115" cy="7266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4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" y="4982300"/>
            <a:ext cx="56263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블루투스 연결을 위한 블록 형 코드 작성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683"/>
            <a:ext cx="5619750" cy="24860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1061558"/>
            <a:ext cx="6184900" cy="56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1" y="1033740"/>
            <a:ext cx="6197600" cy="5644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" y="4982300"/>
            <a:ext cx="56263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어플리케이션에 활용할 </a:t>
            </a:r>
            <a:r>
              <a:rPr lang="en-US" altLang="ko-KR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제작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683"/>
            <a:ext cx="5619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3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09" y="1033740"/>
            <a:ext cx="5791199" cy="5644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0" y="1033740"/>
            <a:ext cx="6221569" cy="56440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" y="4982300"/>
            <a:ext cx="56263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QR </a:t>
            </a:r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활용해 모바일기기와 연결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683"/>
            <a:ext cx="5619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53769" y="4659521"/>
            <a:ext cx="179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기기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28939" y="3371850"/>
            <a:ext cx="7472261" cy="6350"/>
          </a:xfrm>
          <a:prstGeom prst="straightConnector1">
            <a:avLst/>
          </a:prstGeom>
          <a:ln w="88900">
            <a:solidFill>
              <a:srgbClr val="64DECF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29204" y="4694100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블루투스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무선 통신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231">
            <a:off x="9767701" y="2844576"/>
            <a:ext cx="1905000" cy="1905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1725">
            <a:off x="9786559" y="2345686"/>
            <a:ext cx="1876425" cy="18764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872866" y="4671150"/>
            <a:ext cx="162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프로세스 처리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1" y="1243284"/>
            <a:ext cx="1881000" cy="694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무선 노트</a:t>
            </a:r>
            <a:endParaRPr lang="ko-KR" altLang="en-US" sz="3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85" y="1736032"/>
            <a:ext cx="3327400" cy="3327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4" y="2612899"/>
            <a:ext cx="1675046" cy="167504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38401" y="1230584"/>
            <a:ext cx="1228115" cy="7076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4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1" y="1243284"/>
            <a:ext cx="2312800" cy="668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 영상</a:t>
            </a:r>
            <a:endParaRPr lang="ko-KR" altLang="en-US" sz="3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20211212_2058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100" y="2171700"/>
            <a:ext cx="9892627" cy="38083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10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23484"/>
            <a:ext cx="2716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작품 개발 환경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9931"/>
              </p:ext>
            </p:extLst>
          </p:nvPr>
        </p:nvGraphicFramePr>
        <p:xfrm>
          <a:off x="688769" y="2215202"/>
          <a:ext cx="10815878" cy="4245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043">
                  <a:extLst>
                    <a:ext uri="{9D8B030D-6E8A-4147-A177-3AD203B41FA5}">
                      <a16:colId xmlns:a16="http://schemas.microsoft.com/office/drawing/2014/main" val="2959849875"/>
                    </a:ext>
                  </a:extLst>
                </a:gridCol>
                <a:gridCol w="5778543">
                  <a:extLst>
                    <a:ext uri="{9D8B030D-6E8A-4147-A177-3AD203B41FA5}">
                      <a16:colId xmlns:a16="http://schemas.microsoft.com/office/drawing/2014/main" val="2746755320"/>
                    </a:ext>
                  </a:extLst>
                </a:gridCol>
                <a:gridCol w="3605292">
                  <a:extLst>
                    <a:ext uri="{9D8B030D-6E8A-4147-A177-3AD203B41FA5}">
                      <a16:colId xmlns:a16="http://schemas.microsoft.com/office/drawing/2014/main" val="45495083"/>
                    </a:ext>
                  </a:extLst>
                </a:gridCol>
              </a:tblGrid>
              <a:tr h="525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구분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16667"/>
                  </a:ext>
                </a:extLst>
              </a:tr>
              <a:tr h="531454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 / W</a:t>
                      </a:r>
                    </a:p>
                    <a:p>
                      <a:pPr algn="ctr" latinLnBrk="1"/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블루투스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원격 통신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29355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리미트 스위치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극점 감지 </a:t>
                      </a:r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모터 과회전 방지</a:t>
                      </a:r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39417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TMC2208 V3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G-code</a:t>
                      </a:r>
                      <a:r>
                        <a:rPr lang="en-US" altLang="ko-KR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83485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스테핑 모터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G-code </a:t>
                      </a:r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축 값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536670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CNC</a:t>
                      </a:r>
                      <a:r>
                        <a:rPr lang="en-US" altLang="ko-KR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쉴드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모터 및 </a:t>
                      </a:r>
                      <a:r>
                        <a:rPr lang="en-US" altLang="ko-KR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TMC </a:t>
                      </a:r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마더보드 역할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463436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쿨링 팬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발열 관리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123993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서보 모터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펜 헨들러 제어</a:t>
                      </a:r>
                      <a:endParaRPr lang="en-US" altLang="ko-KR" b="1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5595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1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25738" y="1287858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 부품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235440"/>
              </p:ext>
            </p:extLst>
          </p:nvPr>
        </p:nvGraphicFramePr>
        <p:xfrm>
          <a:off x="765266" y="2000242"/>
          <a:ext cx="10614486" cy="443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162">
                  <a:extLst>
                    <a:ext uri="{9D8B030D-6E8A-4147-A177-3AD203B41FA5}">
                      <a16:colId xmlns:a16="http://schemas.microsoft.com/office/drawing/2014/main" val="2996769824"/>
                    </a:ext>
                  </a:extLst>
                </a:gridCol>
                <a:gridCol w="3538162">
                  <a:extLst>
                    <a:ext uri="{9D8B030D-6E8A-4147-A177-3AD203B41FA5}">
                      <a16:colId xmlns:a16="http://schemas.microsoft.com/office/drawing/2014/main" val="2161928927"/>
                    </a:ext>
                  </a:extLst>
                </a:gridCol>
                <a:gridCol w="3538162">
                  <a:extLst>
                    <a:ext uri="{9D8B030D-6E8A-4147-A177-3AD203B41FA5}">
                      <a16:colId xmlns:a16="http://schemas.microsoft.com/office/drawing/2014/main" val="1413394290"/>
                    </a:ext>
                  </a:extLst>
                </a:gridCol>
              </a:tblGrid>
              <a:tr h="22152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351426"/>
                  </a:ext>
                </a:extLst>
              </a:tr>
              <a:tr h="22152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기계 부품의 움직임</a:t>
                      </a:r>
                      <a:r>
                        <a:rPr lang="en-US" altLang="ko-KR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물체에 </a:t>
                      </a:r>
                      <a:endParaRPr lang="en-US" altLang="ko-KR" baseline="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의해 작동되는 스위치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모터 위상의 사인파 제어를 위한</a:t>
                      </a:r>
                      <a:endParaRPr lang="en-US" altLang="ko-KR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최적의 전력 컨트롤러를 갖춘 </a:t>
                      </a:r>
                      <a:endParaRPr lang="en-US" altLang="ko-KR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모놀리식 부품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스텝 상태의 펄스의 순서 부여</a:t>
                      </a:r>
                      <a:r>
                        <a:rPr lang="en-US" altLang="ko-KR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주어진 펄스 수에 비례한 각도에 </a:t>
                      </a:r>
                      <a:endParaRPr lang="en-US" altLang="ko-KR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따라 회전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18523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66" y="2004832"/>
            <a:ext cx="3823362" cy="249238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77" y="1919956"/>
            <a:ext cx="2774558" cy="263838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41" b="90000" l="4706" r="952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554" y="2067539"/>
            <a:ext cx="2417798" cy="241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3" y="1270141"/>
            <a:ext cx="4630973" cy="3702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363" y="1287859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CNC </a:t>
            </a:r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쉴드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1949" y="4947608"/>
            <a:ext cx="541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아두이노용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오픈소스 펌웨어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GRBL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 스텝 모터를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747497" y="985711"/>
            <a:ext cx="6295731" cy="566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6" b="97711" l="1094" r="99271">
                        <a14:foregroundMark x1="13123" y1="88028" x2="12151" y2="91373"/>
                        <a14:foregroundMark x1="17375" y1="14085" x2="17983" y2="23768"/>
                        <a14:foregroundMark x1="12880" y1="12500" x2="13730" y2="23415"/>
                        <a14:foregroundMark x1="21142" y1="5282" x2="24787" y2="7218"/>
                        <a14:foregroundMark x1="25152" y1="7746" x2="28068" y2="9859"/>
                        <a14:foregroundMark x1="27825" y1="10739" x2="28190" y2="17430"/>
                        <a14:foregroundMark x1="18955" y1="4754" x2="22722" y2="6338"/>
                        <a14:foregroundMark x1="13852" y1="25352" x2="16889" y2="27113"/>
                        <a14:foregroundMark x1="53098" y1="6514" x2="49210" y2="17430"/>
                        <a14:foregroundMark x1="57716" y1="10387" x2="58445" y2="18838"/>
                        <a14:foregroundMark x1="45687" y1="8099" x2="42284" y2="19190"/>
                        <a14:foregroundMark x1="42041" y1="19190" x2="48238" y2="29049"/>
                        <a14:foregroundMark x1="87971" y1="4754" x2="87728" y2="3873"/>
                        <a14:foregroundMark x1="87242" y1="41021" x2="88457" y2="50880"/>
                        <a14:foregroundMark x1="93439" y1="39261" x2="89550" y2="48415"/>
                        <a14:foregroundMark x1="86391" y1="64085" x2="85784" y2="73944"/>
                        <a14:foregroundMark x1="83718" y1="63556" x2="83961" y2="74120"/>
                        <a14:foregroundMark x1="83111" y1="44894" x2="70838" y2="61268"/>
                        <a14:foregroundMark x1="70474" y1="60915" x2="68408" y2="60915"/>
                        <a14:foregroundMark x1="83475" y1="50880" x2="63183" y2="53521"/>
                        <a14:foregroundMark x1="63183" y1="54225" x2="63305" y2="59331"/>
                        <a14:foregroundMark x1="63791" y1="59859" x2="65978" y2="59683"/>
                        <a14:foregroundMark x1="66221" y1="59683" x2="67193" y2="60739"/>
                        <a14:foregroundMark x1="67679" y1="66021" x2="62211" y2="66373"/>
                        <a14:foregroundMark x1="62211" y1="66549" x2="62211" y2="89437"/>
                        <a14:foregroundMark x1="62697" y1="89789" x2="75456" y2="89261"/>
                        <a14:foregroundMark x1="75456" y1="90141" x2="75577" y2="73944"/>
                        <a14:foregroundMark x1="76063" y1="74472" x2="83475" y2="73592"/>
                        <a14:foregroundMark x1="89793" y1="71655" x2="92588" y2="62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18" y="1401494"/>
            <a:ext cx="6604778" cy="39516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3815" y="5742375"/>
            <a:ext cx="3659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쉴드 부품 배선 연결도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4797076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4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1336616" y="-549433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065" y="1303713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부품 제작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33" y1="47556" x2="71500" y2="47778"/>
                        <a14:foregroundMark x1="71167" y1="70000" x2="72500" y2="69778"/>
                        <a14:backgroundMark x1="50167" y1="83556" x2="60833" y2="83778"/>
                        <a14:backgroundMark x1="65833" y1="83111" x2="63833" y2="82889"/>
                        <a14:backgroundMark x1="68000" y1="81778" x2="66667" y2="81778"/>
                        <a14:backgroundMark x1="75667" y1="20222" x2="75833" y2="18667"/>
                        <a14:backgroundMark x1="75167" y1="49111" x2="75167" y2="57778"/>
                        <a14:backgroundMark x1="75833" y1="62222" x2="75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4" y="2061265"/>
            <a:ext cx="3835400" cy="28765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33" y1="47556" x2="71500" y2="47778"/>
                        <a14:foregroundMark x1="71167" y1="70000" x2="72500" y2="69778"/>
                        <a14:backgroundMark x1="50167" y1="83556" x2="60833" y2="83778"/>
                        <a14:backgroundMark x1="65833" y1="83111" x2="63833" y2="82889"/>
                        <a14:backgroundMark x1="68000" y1="81778" x2="66667" y2="81778"/>
                        <a14:backgroundMark x1="75667" y1="20222" x2="75833" y2="18667"/>
                        <a14:backgroundMark x1="75167" y1="49111" x2="75167" y2="57778"/>
                        <a14:backgroundMark x1="75833" y1="62222" x2="75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2" y="2098239"/>
            <a:ext cx="3204986" cy="24037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52582" y="4699847"/>
            <a:ext cx="3803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3Dison Pro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 부품 임의 제작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 r="6371"/>
          <a:stretch/>
        </p:blipFill>
        <p:spPr>
          <a:xfrm>
            <a:off x="5814747" y="1015194"/>
            <a:ext cx="6210636" cy="565573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4797076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1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54144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2857413"/>
            <a:ext cx="63821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7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6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782DA-3E49-4DAE-9034-D5692849686E}"/>
              </a:ext>
            </a:extLst>
          </p:cNvPr>
          <p:cNvSpPr txBox="1"/>
          <p:nvPr/>
        </p:nvSpPr>
        <p:spPr>
          <a:xfrm>
            <a:off x="7009090" y="1061913"/>
            <a:ext cx="45582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1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목적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2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업무 분담 및 일정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3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회의 내용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2" name="육각형 11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en-US" altLang="ko-KR" sz="7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1336616" y="-54460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3" y="2877066"/>
            <a:ext cx="2310170" cy="18860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95" y="3068586"/>
            <a:ext cx="2135606" cy="19311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45892" y="814579"/>
            <a:ext cx="6646107" cy="603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74" y="1255864"/>
            <a:ext cx="6417215" cy="51538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04596" y="1904501"/>
            <a:ext cx="5838220" cy="4139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01227" y="2326795"/>
            <a:ext cx="5838220" cy="4139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7" idx="1"/>
          </p:cNvCxnSpPr>
          <p:nvPr/>
        </p:nvCxnSpPr>
        <p:spPr>
          <a:xfrm flipH="1">
            <a:off x="2424764" y="2111482"/>
            <a:ext cx="3279832" cy="1125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>
            <a:off x="4817643" y="2533776"/>
            <a:ext cx="883584" cy="9374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99031" y="3077263"/>
            <a:ext cx="1867364" cy="1602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28568" y="3302391"/>
            <a:ext cx="1867364" cy="1602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0113" y="5505359"/>
            <a:ext cx="342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부품 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STL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공수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065" y="1303713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부품 제작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4797076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873340"/>
            <a:ext cx="3182001" cy="3217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364" y="1857913"/>
            <a:ext cx="271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프린터 활용</a:t>
            </a:r>
            <a:endParaRPr lang="ko-KR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5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1336616" y="-54460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873340"/>
            <a:ext cx="3182001" cy="3217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364" y="1857913"/>
            <a:ext cx="271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프린터 활용</a:t>
            </a:r>
            <a:endParaRPr lang="ko-KR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7399" y="2429229"/>
            <a:ext cx="11301226" cy="41530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"/>
          <a:stretch/>
        </p:blipFill>
        <p:spPr>
          <a:xfrm>
            <a:off x="699404" y="2624449"/>
            <a:ext cx="5222908" cy="32319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9121" y="6021543"/>
            <a:ext cx="4943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STL </a:t>
            </a:r>
            <a:r>
              <a:rPr lang="ko-KR" altLang="en-US" sz="25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파일을 </a:t>
            </a:r>
            <a:r>
              <a:rPr lang="ko-KR" altLang="en-US" sz="25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슬라이싱</a:t>
            </a:r>
            <a:r>
              <a:rPr lang="ko-KR" altLang="en-US" sz="25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이후 프린트 </a:t>
            </a:r>
            <a:endParaRPr lang="en-US" altLang="ko-KR" sz="25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" b="2130"/>
          <a:stretch/>
        </p:blipFill>
        <p:spPr>
          <a:xfrm>
            <a:off x="6313521" y="2624447"/>
            <a:ext cx="5295900" cy="32063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89734" y="5986441"/>
            <a:ext cx="4943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완성된 부품들로 제작한 기기 모습</a:t>
            </a:r>
            <a:endParaRPr lang="en-US" altLang="ko-KR" sz="25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2426776"/>
            <a:ext cx="5506920" cy="413264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6064318" y="2426776"/>
            <a:ext cx="5794307" cy="413264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065" y="1303713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부품 제작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301225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53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2139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7057134" y="2426526"/>
            <a:ext cx="32789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결과물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시연 동영상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2857413"/>
            <a:ext cx="63821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66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최종결과</a:t>
            </a:r>
            <a:endParaRPr lang="ko-KR" altLang="en-US" sz="6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8" name="육각형 17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7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54802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23484"/>
            <a:ext cx="3128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결과물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>
            <a:off x="2664153" y="-543006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529691" y="360984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최종 결과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" y="2061948"/>
            <a:ext cx="3300878" cy="44011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88932" y="839942"/>
            <a:ext cx="4413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2139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7119889" y="920620"/>
            <a:ext cx="35059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모터 과회전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기기 무게 중심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펜 홀더 동작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4. A4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규격 불일치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2857413"/>
            <a:ext cx="63821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7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문제점 및 해결</a:t>
            </a:r>
            <a:endParaRPr lang="ko-KR" altLang="en-US" sz="6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5" name="육각형 14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endParaRPr lang="en-US" altLang="ko-KR" sz="7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3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6127180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9" y="1323484"/>
            <a:ext cx="612717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$H(0,0) 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이동 시 모터 회전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823091" y="3447571"/>
            <a:ext cx="55194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초기값 위치 이동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범위 밖 좌표 이동 시   </a:t>
            </a:r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    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→ </a:t>
            </a:r>
            <a:r>
              <a:rPr lang="ko-KR" altLang="en-US" sz="23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모터 과회전 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발생</a:t>
            </a:r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46900" y="814579"/>
            <a:ext cx="5245100" cy="603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01" y="1029492"/>
            <a:ext cx="4604899" cy="556180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7794802" y="2999871"/>
            <a:ext cx="1549400" cy="978197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9833152" y="2984600"/>
            <a:ext cx="1114248" cy="848180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번개 19"/>
          <p:cNvSpPr/>
          <p:nvPr/>
        </p:nvSpPr>
        <p:spPr>
          <a:xfrm>
            <a:off x="8891380" y="2008619"/>
            <a:ext cx="778052" cy="883796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6127179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39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6127180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9" y="1323484"/>
            <a:ext cx="612717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$H(0,0) 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이동 시 모터 회전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46900" y="814579"/>
            <a:ext cx="5245100" cy="603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069" y="1029192"/>
            <a:ext cx="4654062" cy="556210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6127179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823091" y="3447571"/>
            <a:ext cx="55194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극단에 리미트 스위치 배치 </a:t>
            </a:r>
            <a:r>
              <a:rPr lang="en-US" altLang="ko-KR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(Ⅴ)</a:t>
            </a:r>
          </a:p>
          <a:p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   → </a:t>
            </a:r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극점에서 일시적 전원 공급 차단</a:t>
            </a:r>
          </a:p>
          <a:p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14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3507924" y="2487316"/>
            <a:ext cx="6118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펜 핸들러 무게 증가</a:t>
            </a:r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en-US" altLang="ko-KR" sz="3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FontTx/>
              <a:buAutoNum type="arabicPeriod" startAt="2"/>
            </a:pPr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펜 핸들러 거치대 설치</a:t>
            </a:r>
            <a:endParaRPr lang="en-US" altLang="ko-KR" sz="3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FontTx/>
              <a:buAutoNum type="arabicPeriod" startAt="2"/>
            </a:pPr>
            <a:endParaRPr lang="en-US" altLang="ko-KR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FontTx/>
              <a:buAutoNum type="arabicPeriod" startAt="2"/>
            </a:pPr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기기 고정 </a:t>
            </a:r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부품 간 유격 제거</a:t>
            </a:r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)</a:t>
            </a:r>
          </a:p>
          <a:p>
            <a:pPr marL="342900" indent="-342900">
              <a:buFontTx/>
              <a:buAutoNum type="arabicPeriod" startAt="2"/>
            </a:pPr>
            <a:endParaRPr lang="en-US" altLang="ko-KR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FontTx/>
              <a:buAutoNum type="arabicPeriod" startAt="2"/>
            </a:pPr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그림 판 기울기 조정</a:t>
            </a:r>
            <a:endParaRPr lang="en-US" altLang="ko-KR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3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8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7398" y="1908259"/>
            <a:ext cx="11074096" cy="49427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1" y="2057551"/>
            <a:ext cx="10697358" cy="20657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1" y="4274292"/>
            <a:ext cx="10697358" cy="24257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4185574" y="2640374"/>
            <a:ext cx="1447800" cy="127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633374" y="2653074"/>
            <a:ext cx="0" cy="437353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417974" y="5002574"/>
            <a:ext cx="5426" cy="16632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8694074" y="4965655"/>
            <a:ext cx="1447800" cy="127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다리꼴 13"/>
          <p:cNvSpPr/>
          <p:nvPr/>
        </p:nvSpPr>
        <p:spPr>
          <a:xfrm>
            <a:off x="3530600" y="2566524"/>
            <a:ext cx="7886700" cy="1218076"/>
          </a:xfrm>
          <a:prstGeom prst="trapezoid">
            <a:avLst>
              <a:gd name="adj" fmla="val 1542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다리꼴 29"/>
          <p:cNvSpPr/>
          <p:nvPr/>
        </p:nvSpPr>
        <p:spPr>
          <a:xfrm>
            <a:off x="3619164" y="4877981"/>
            <a:ext cx="8191836" cy="1395819"/>
          </a:xfrm>
          <a:prstGeom prst="trapezoid">
            <a:avLst>
              <a:gd name="adj" fmla="val 1542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40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845022" y="1981750"/>
            <a:ext cx="3714949" cy="5095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펜 </a:t>
            </a:r>
            <a:r>
              <a: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핸들러 무게 증가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( </a:t>
            </a:r>
            <a:r>
              <a:rPr lang="en-US" altLang="ko-KR" sz="2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X</a:t>
            </a:r>
            <a:r>
              <a:rPr lang="en-US" altLang="ko-KR" sz="24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2724821" y="3864975"/>
            <a:ext cx="676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무게 추 등 증량 시 기기 파손 우려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69274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5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필요성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557400" y="2637736"/>
            <a:ext cx="110772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최근 비대면 활동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회의 등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이 증가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실시간 상호 간 의견 작성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이 요구 됨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0" y="4638082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무선 통신 기능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을 활용한 실시간 노트 기능 구현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916932" y="3765344"/>
            <a:ext cx="358133" cy="568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11929"/>
            <a:ext cx="11077201" cy="534749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772816" y="1981750"/>
            <a:ext cx="3787155" cy="4806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펜 </a:t>
            </a:r>
            <a:r>
              <a: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핸들러 거치대 설치 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 </a:t>
            </a:r>
            <a:r>
              <a:rPr lang="en-US" altLang="ko-KR" sz="24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X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616734" y="4121799"/>
            <a:ext cx="53862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거치대 활용 시 </a:t>
            </a:r>
            <a:r>
              <a:rPr lang="ko-KR" altLang="en-US" sz="23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캔버스와 마찰 발생 </a:t>
            </a:r>
            <a:endParaRPr lang="en-US" altLang="ko-KR" sz="2300" dirty="0" smtClean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    </a:t>
            </a:r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→ 사용 부적합 판단 </a:t>
            </a:r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02936" y="814579"/>
            <a:ext cx="6189064" cy="603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77" y="1011837"/>
            <a:ext cx="5775382" cy="5641887"/>
          </a:xfrm>
          <a:prstGeom prst="rect">
            <a:avLst/>
          </a:prstGeom>
        </p:spPr>
      </p:pic>
      <p:sp>
        <p:nvSpPr>
          <p:cNvPr id="3" name="폭발 1 2"/>
          <p:cNvSpPr/>
          <p:nvPr/>
        </p:nvSpPr>
        <p:spPr>
          <a:xfrm>
            <a:off x="9893300" y="3394630"/>
            <a:ext cx="1143000" cy="876300"/>
          </a:xfrm>
          <a:prstGeom prst="irregularSeal1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69274" y="1229991"/>
            <a:ext cx="4990697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1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56602" y="1509053"/>
            <a:ext cx="1550123" cy="473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기기 고정</a:t>
            </a: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331" y="1988459"/>
            <a:ext cx="12182669" cy="4862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174028"/>
            <a:ext cx="11658600" cy="445537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556000" y="2247518"/>
            <a:ext cx="2077374" cy="159218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441700" y="4061289"/>
            <a:ext cx="4011396" cy="16667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57427" y="1507784"/>
            <a:ext cx="2886739" cy="473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그림 판 기울기 조정</a:t>
            </a: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31" y="1988459"/>
            <a:ext cx="12182669" cy="4862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146299"/>
            <a:ext cx="11899900" cy="4546601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 rot="10800000">
            <a:off x="3888925" y="2782855"/>
            <a:ext cx="533400" cy="12319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9654052" y="2782856"/>
            <a:ext cx="533400" cy="12319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60924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323484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펜홀더 움직임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4392800" y="3034742"/>
            <a:ext cx="4344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베어링 윤활</a:t>
            </a:r>
            <a:r>
              <a:rPr lang="ko-KR" altLang="en-US" sz="2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유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활용 </a:t>
            </a:r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펜 핸들러 부품 간 마찰 제거</a:t>
            </a:r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5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414897" y="3673815"/>
            <a:ext cx="542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베어링 윤활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유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활용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/>
          <a:stretch/>
        </p:blipFill>
        <p:spPr>
          <a:xfrm>
            <a:off x="6408326" y="1012871"/>
            <a:ext cx="5604026" cy="56436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1001489"/>
            <a:ext cx="360924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248643" y="1081689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펜홀더 움직임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0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1001489"/>
            <a:ext cx="360924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248643" y="1081689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펜홀더 움직임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6"/>
          <a:stretch/>
        </p:blipFill>
        <p:spPr>
          <a:xfrm>
            <a:off x="6427286" y="1064674"/>
            <a:ext cx="5566106" cy="55400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414897" y="3673815"/>
            <a:ext cx="542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펜 핸들러 부품 간 마찰 제거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36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730822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23484"/>
            <a:ext cx="3376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A4 </a:t>
            </a:r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규격과의 문제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1878200" y="2305802"/>
            <a:ext cx="8707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Inkscape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규격 선정 시 실제 규격과의 불일치 발생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	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→ </a:t>
            </a:r>
            <a:r>
              <a:rPr lang="ko-KR" altLang="en-US" sz="20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스테핑 모터 </a:t>
            </a:r>
            <a:r>
              <a:rPr lang="en-US" altLang="ko-KR" sz="20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(16/1) </a:t>
            </a:r>
            <a:r>
              <a:rPr lang="ko-KR" altLang="en-US" sz="20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사용 간 마이크로 스텝 제어로 인함  </a:t>
            </a:r>
            <a:r>
              <a:rPr lang="en-US" altLang="ko-KR" sz="20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en-US" altLang="ko-KR" sz="20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1640582" y="4765644"/>
            <a:ext cx="954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아두이노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내 연산 함수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(Map)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을 활용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Inkscape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규격을 실제 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A4 (210 x 297mm)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와는 달리 </a:t>
            </a:r>
            <a:r>
              <a:rPr lang="en-US" altLang="ko-KR" sz="20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50 x 50mm</a:t>
            </a:r>
            <a:r>
              <a:rPr lang="ko-KR" altLang="en-US" sz="20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로 설정</a:t>
            </a:r>
            <a:endParaRPr lang="en-US" altLang="ko-KR" sz="20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3613026"/>
            <a:ext cx="2848273" cy="7384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34544" y="3689870"/>
            <a:ext cx="3376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 Solution 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/>
          <p:cNvSpPr/>
          <p:nvPr/>
        </p:nvSpPr>
        <p:spPr>
          <a:xfrm>
            <a:off x="4021494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91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2139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7139664" y="2397947"/>
            <a:ext cx="43251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고찰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2857413"/>
            <a:ext cx="63821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66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고찰</a:t>
            </a:r>
            <a:endParaRPr lang="ko-KR" altLang="en-US" sz="6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8" name="육각형 17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</a:t>
              </a:r>
              <a:endParaRPr lang="en-US" altLang="ko-KR" sz="7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1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60924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323484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고찰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668308" y="2252711"/>
            <a:ext cx="1073467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하드웨어를 조립 및 제어하는 과정이 대다수였다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무게중심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역학 등 고려해야 할 사항이 많았음에도 주먹구구식으로 제작하다 보니 테스트단계에서 애로사항이 존재했다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. </a:t>
            </a:r>
          </a:p>
          <a:p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기기를 지탱하는 축이 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X, Y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각각 하나씩을 사용하다 보니 안정감을 위해서는 축을 하나씩 더 늘려서 사각프레임을 구성하는 방안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, </a:t>
            </a:r>
          </a:p>
          <a:p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Z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축을 추가해서 노즐분사식의 실제 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3D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프린터와 같은 구조를 갖춘 프린터를 제작하는 방안도 생각해보았다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.</a:t>
            </a:r>
          </a:p>
          <a:p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이미지파일을 원본에 가깝게 그릴 수 있도록 비트맵 추적을 다른 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SW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를 활용하거나 사용자 임의 설정을 가능케 하는 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SW</a:t>
            </a:r>
            <a:r>
              <a:rPr lang="ko-KR" altLang="en-US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를 개발을 목적으로 두고 있다</a:t>
            </a:r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.</a:t>
            </a:r>
          </a:p>
          <a:p>
            <a:endParaRPr lang="en-US" altLang="ko-KR" sz="2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</a:p>
          <a:p>
            <a:pPr marL="342900" indent="-342900">
              <a:buAutoNum type="arabicPeriod"/>
            </a:pPr>
            <a:endParaRPr lang="en-US" altLang="ko-KR" sz="2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고찰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336616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673232" y="-45094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8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4"/>
            <a:ext cx="1336616" cy="8490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36616" y="-46354"/>
            <a:ext cx="1336616" cy="8490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3232" y="-52649"/>
            <a:ext cx="1336616" cy="85661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40" y="2072625"/>
            <a:ext cx="1853032" cy="19500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240835" y="4528587"/>
            <a:ext cx="5855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비트맵 추적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-&gt;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원본 이미지와의 정확성 ↓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이동 및 원점 조정이 불가피 함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사용자 친화↓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632027" y="1160211"/>
            <a:ext cx="3733800" cy="2588144"/>
            <a:chOff x="7085927" y="1160211"/>
            <a:chExt cx="3733800" cy="25881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27" y="1160211"/>
              <a:ext cx="3733800" cy="220528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7086600" y="3387833"/>
              <a:ext cx="3733127" cy="36052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원 본</a:t>
              </a:r>
              <a:endPara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69" y="4005596"/>
            <a:ext cx="3703358" cy="2205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32027" y="6210885"/>
            <a:ext cx="3733127" cy="3605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비트맵 추적 결과</a:t>
            </a:r>
            <a:endParaRPr lang="ko-KR" altLang="en-US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77109"/>
            <a:ext cx="3730822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359551" y="1053953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어플리케이션 개발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6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필요성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557400" y="1880355"/>
            <a:ext cx="11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도면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등의 이미지 파일을 활용한 간단하고 값싼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2D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및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3D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프린트가 요구됨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5916932" y="3770600"/>
            <a:ext cx="358133" cy="568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57398" y="4720028"/>
            <a:ext cx="1107720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사용자 요구 반영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이 가능한 프린터 제작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4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36616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3232" y="-45094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741139" y="4114705"/>
            <a:ext cx="95476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별도의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서버 연결 프로그램 요구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해외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웹 서버 → 통신 속도 ↓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펜 위치 원점 설정 요구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9" y="2058593"/>
            <a:ext cx="3276600" cy="174206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50126" y="1653023"/>
            <a:ext cx="5889692" cy="39838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921928" y="3654645"/>
            <a:ext cx="519661" cy="34035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 flipH="1">
            <a:off x="3821562" y="3945154"/>
            <a:ext cx="4176469" cy="21190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137483" y="3545048"/>
            <a:ext cx="2002335" cy="135635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9" idx="1"/>
          </p:cNvCxnSpPr>
          <p:nvPr/>
        </p:nvCxnSpPr>
        <p:spPr>
          <a:xfrm flipH="1">
            <a:off x="4889500" y="4223224"/>
            <a:ext cx="5247983" cy="947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77109"/>
            <a:ext cx="3730822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359551" y="1053953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어플리케이션 개발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36616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3232" y="-45094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4357500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323484"/>
            <a:ext cx="43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어플리케이션 개발 목표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333" y1="54881" x2="24333" y2="54881"/>
                        <a14:foregroundMark x1="28282" y1="63124" x2="28282" y2="63124"/>
                        <a14:foregroundMark x1="39061" y1="49241" x2="39061" y2="49241"/>
                        <a14:foregroundMark x1="45464" y1="47722" x2="45464" y2="47722"/>
                        <a14:foregroundMark x1="49520" y1="50108" x2="49520" y2="50108"/>
                        <a14:foregroundMark x1="57417" y1="45987" x2="57417" y2="45987"/>
                        <a14:foregroundMark x1="62220" y1="45987" x2="62220" y2="45987"/>
                        <a14:foregroundMark x1="69477" y1="50108" x2="69477" y2="50108"/>
                        <a14:foregroundMark x1="73746" y1="46855" x2="73746" y2="49024"/>
                        <a14:foregroundMark x1="25614" y1="62039" x2="28068" y2="63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79" y="2285993"/>
            <a:ext cx="2896496" cy="14250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644" y1="59122" x2="54644" y2="59122"/>
                        <a14:foregroundMark x1="58514" y1="42736" x2="58514" y2="42736"/>
                        <a14:foregroundMark x1="71053" y1="47128" x2="71053" y2="47128"/>
                        <a14:foregroundMark x1="81502" y1="36824" x2="81502" y2="36824"/>
                        <a14:foregroundMark x1="57740" y1="68074" x2="57740" y2="68074"/>
                        <a14:foregroundMark x1="61223" y1="70439" x2="61223" y2="70439"/>
                        <a14:foregroundMark x1="64938" y1="69764" x2="64938" y2="69764"/>
                        <a14:foregroundMark x1="67957" y1="69426" x2="67957" y2="69426"/>
                        <a14:foregroundMark x1="72136" y1="69426" x2="72136" y2="69426"/>
                        <a14:foregroundMark x1="77399" y1="70439" x2="77399" y2="70439"/>
                        <a14:foregroundMark x1="81347" y1="69426" x2="81347" y2="69426"/>
                        <a14:foregroundMark x1="84830" y1="70439" x2="84830" y2="70439"/>
                        <a14:foregroundMark x1="82430" y1="70270" x2="82430" y2="70270"/>
                        <a14:foregroundMark x1="86765" y1="71791" x2="86765" y2="71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47" y="2480246"/>
            <a:ext cx="2262218" cy="10365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2736150" y="3876929"/>
            <a:ext cx="70978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별도의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G-code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명령어 없이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클릭으로 영점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제어 가능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정교한 비트맵 변환이 가능케 함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다수의 툴 사용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서버 연결 없이 앱 하나로 프린트 가능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4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675771" y="3303826"/>
            <a:ext cx="4862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.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4146217" y="2101976"/>
            <a:ext cx="3921336" cy="7640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4599032" y="2215374"/>
            <a:ext cx="301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THANK YOU 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업무분담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362953"/>
              </p:ext>
            </p:extLst>
          </p:nvPr>
        </p:nvGraphicFramePr>
        <p:xfrm>
          <a:off x="774441" y="2018750"/>
          <a:ext cx="10599575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92">
                  <a:extLst>
                    <a:ext uri="{9D8B030D-6E8A-4147-A177-3AD203B41FA5}">
                      <a16:colId xmlns:a16="http://schemas.microsoft.com/office/drawing/2014/main" val="2099916637"/>
                    </a:ext>
                  </a:extLst>
                </a:gridCol>
                <a:gridCol w="4170783">
                  <a:extLst>
                    <a:ext uri="{9D8B030D-6E8A-4147-A177-3AD203B41FA5}">
                      <a16:colId xmlns:a16="http://schemas.microsoft.com/office/drawing/2014/main" val="236991542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825579976"/>
                    </a:ext>
                  </a:extLst>
                </a:gridCol>
              </a:tblGrid>
              <a:tr h="46015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역할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37486"/>
                  </a:ext>
                </a:extLst>
              </a:tr>
              <a:tr h="460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659142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구성훈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Ink</a:t>
                      </a:r>
                      <a:r>
                        <a:rPr lang="en-US" altLang="ko-KR" baseline="0" dirty="0" smtClean="0"/>
                        <a:t> scape </a:t>
                      </a:r>
                      <a:r>
                        <a:rPr lang="en-US" altLang="ko-KR" baseline="0" dirty="0" err="1" smtClean="0"/>
                        <a:t>Grbl</a:t>
                      </a:r>
                      <a:r>
                        <a:rPr lang="ko-KR" altLang="en-US" baseline="0" dirty="0" smtClean="0"/>
                        <a:t> 확장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기기 </a:t>
                      </a:r>
                      <a:r>
                        <a:rPr lang="ko-KR" altLang="en-US" sz="1800" dirty="0" smtClean="0"/>
                        <a:t>미세조정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214959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김승민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/>
                        <a:t>기기 조립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G-code </a:t>
                      </a:r>
                      <a:r>
                        <a:rPr lang="ko-KR" altLang="en-US" dirty="0" smtClean="0"/>
                        <a:t>명령어 정리</a:t>
                      </a:r>
                      <a:endParaRPr lang="ko-KR" alt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131350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문상원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G-code </a:t>
                      </a:r>
                      <a:r>
                        <a:rPr lang="ko-KR" altLang="en-US" dirty="0" smtClean="0"/>
                        <a:t>제어를 통한 좌표 조정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부품 정제 및 연마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223923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박인택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서버 연동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기기 조립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072973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이상원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/>
                        <a:t>Gbrl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프로그램 제어 및 좌표 조정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 smtClean="0"/>
                        <a:t>아두이노</a:t>
                      </a:r>
                      <a:r>
                        <a:rPr lang="ko-KR" altLang="en-US" dirty="0" smtClean="0"/>
                        <a:t> 라이브러리 설치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062481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정재윤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/>
                        <a:t>블루투스</a:t>
                      </a:r>
                      <a:r>
                        <a:rPr lang="en-US" altLang="ko-KR" sz="1600" baseline="0" dirty="0" smtClean="0"/>
                        <a:t>(</a:t>
                      </a:r>
                      <a:r>
                        <a:rPr lang="ko-KR" altLang="en-US" sz="1600" baseline="0" dirty="0" smtClean="0"/>
                        <a:t>무선 통신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을 활용한 모터 제어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3D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프린터를 활용 한 부품 제작</a:t>
                      </a:r>
                      <a:endParaRPr lang="ko-KR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274826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한영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디버깅 및 솔루션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형상관리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658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85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일정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794948"/>
              </p:ext>
            </p:extLst>
          </p:nvPr>
        </p:nvGraphicFramePr>
        <p:xfrm>
          <a:off x="733425" y="2155782"/>
          <a:ext cx="10706096" cy="3979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262">
                  <a:extLst>
                    <a:ext uri="{9D8B030D-6E8A-4147-A177-3AD203B41FA5}">
                      <a16:colId xmlns:a16="http://schemas.microsoft.com/office/drawing/2014/main" val="4188545117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1314509462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2784855142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3758941380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3898329149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3785091416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2013061855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2835851991"/>
                    </a:ext>
                  </a:extLst>
                </a:gridCol>
              </a:tblGrid>
              <a:tr h="5412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분류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 / 7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 / 8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 / 9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12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/ 10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 / 13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/ 14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 / 15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056535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3D</a:t>
                      </a:r>
                      <a:r>
                        <a:rPr lang="en-US" altLang="ko-KR" sz="1400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400" b="1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부품 제작</a:t>
                      </a:r>
                      <a:endParaRPr lang="ko-KR" altLang="en-US"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23946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기기 조립</a:t>
                      </a:r>
                      <a:endParaRPr lang="ko-KR" altLang="en-US"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657662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G-code </a:t>
                      </a:r>
                      <a:r>
                        <a:rPr lang="ko-KR" altLang="en-US" sz="14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제어</a:t>
                      </a:r>
                      <a:endParaRPr lang="ko-KR" altLang="en-US"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98883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GRBL </a:t>
                      </a:r>
                      <a:r>
                        <a:rPr lang="ko-KR" altLang="en-US" sz="13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제어 및 </a:t>
                      </a:r>
                      <a:endParaRPr lang="en-US" altLang="ko-KR" sz="1300" b="1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 서버 연동</a:t>
                      </a:r>
                      <a:endParaRPr lang="ko-KR" altLang="en-US" sz="13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02614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테스트 및 </a:t>
                      </a:r>
                      <a:endParaRPr lang="en-US" altLang="ko-KR" sz="1400" b="1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미세조정</a:t>
                      </a:r>
                      <a:endParaRPr lang="ko-KR" altLang="en-US"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72094"/>
                  </a:ext>
                </a:extLst>
              </a:tr>
            </a:tbl>
          </a:graphicData>
        </a:graphic>
      </p:graphicFrame>
      <p:sp>
        <p:nvSpPr>
          <p:cNvPr id="4" name="오른쪽 화살표 3"/>
          <p:cNvSpPr/>
          <p:nvPr/>
        </p:nvSpPr>
        <p:spPr>
          <a:xfrm>
            <a:off x="2434071" y="2817845"/>
            <a:ext cx="1727382" cy="40121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3914634" y="3531937"/>
            <a:ext cx="2187586" cy="40121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4918062" y="4157935"/>
            <a:ext cx="3863988" cy="4012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918062" y="4872027"/>
            <a:ext cx="3863988" cy="4012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80122" y="5568583"/>
            <a:ext cx="4059399" cy="4012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2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형상 관리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2034073"/>
            <a:ext cx="10515600" cy="43480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73300" y="2895600"/>
            <a:ext cx="3556000" cy="17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2139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7194538" y="1490006"/>
            <a:ext cx="421536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작품 구성도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소프트웨어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(SW)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하드웨어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(HW)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3D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프린터 활용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작품 기능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작품 개발 환경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3011791"/>
            <a:ext cx="63821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6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6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8" name="육각형 17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40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</TotalTime>
  <Words>1187</Words>
  <Application>Microsoft Office PowerPoint</Application>
  <PresentationFormat>와이드스크린</PresentationFormat>
  <Paragraphs>407</Paragraphs>
  <Slides>52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맑은 고딕 Semilight</vt:lpstr>
      <vt:lpstr>한컴 쿨재즈 B</vt:lpstr>
      <vt:lpstr>Arial</vt:lpstr>
      <vt:lpstr>G마켓 산스 TTF Medium</vt:lpstr>
      <vt:lpstr>G마켓 산스 TTF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User</cp:lastModifiedBy>
  <cp:revision>164</cp:revision>
  <dcterms:created xsi:type="dcterms:W3CDTF">2020-01-03T14:16:53Z</dcterms:created>
  <dcterms:modified xsi:type="dcterms:W3CDTF">2022-01-27T06:59:15Z</dcterms:modified>
</cp:coreProperties>
</file>